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1" r:id="rId14"/>
    <p:sldId id="279" r:id="rId15"/>
    <p:sldId id="275" r:id="rId16"/>
    <p:sldId id="278" r:id="rId17"/>
    <p:sldId id="272" r:id="rId18"/>
    <p:sldId id="273" r:id="rId19"/>
    <p:sldId id="274" r:id="rId20"/>
    <p:sldId id="276" r:id="rId21"/>
    <p:sldId id="277" r:id="rId22"/>
    <p:sldId id="280" r:id="rId23"/>
    <p:sldId id="281" r:id="rId24"/>
    <p:sldId id="282" r:id="rId25"/>
    <p:sldId id="283" r:id="rId26"/>
    <p:sldId id="284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4294BA2-117D-4E76-B232-F377EF1C1D9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D44B167-D906-4406-BE59-DF3B22EA03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4F6CF46-7BD6-47C5-B314-0CF87944CF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1B416-6A24-47C3-B706-E45DFB8550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F8CE3F1-54E5-48FE-8222-7819B7C08AA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927AF35-0B7B-4C43-8099-55C14D7707B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2DCE24F-A517-4E04-9B14-6EA4D19821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5E8D61A-34E3-41A1-9F52-C8C7AAD893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C3811AA-EC72-4406-B5C6-7EE64293912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85CC499-D154-4F63-8B4F-4F459AC3D9C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6DE5046-10D8-4F20-A2ED-CC70FAE04B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0AF371F-FF77-45CE-AB60-5E9FB2B908E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BA2A62E-7155-4D6A-8A12-0ECBA07E8C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71563"/>
            <a:ext cx="7772400" cy="2528887"/>
          </a:xfrm>
        </p:spPr>
        <p:txBody>
          <a:bodyPr/>
          <a:lstStyle/>
          <a:p>
            <a:r>
              <a:rPr lang="ru-RU" smtClean="0"/>
              <a:t>Тип Плоские черви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{39172EEE-0A18-4645-B26B-CC97E0511076}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27303" y="1481138"/>
            <a:ext cx="3089394" cy="4525962"/>
          </a:xfrm>
        </p:spPr>
      </p:pic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Нервная система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447800" y="533400"/>
            <a:ext cx="7696200" cy="1143000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Выделительная система планарии:</a:t>
            </a:r>
          </a:p>
        </p:txBody>
      </p:sp>
      <p:sp>
        <p:nvSpPr>
          <p:cNvPr id="24578" name="AutoShape 3" descr="&quot;Плоские черви&quot;&#10;&#10;В прудах, озерах и реках обитают мелкие плоские черви - планарии. Они питаются мелкими водными животными и различными органическими остатками, в большом количестве попадающими в воду.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79" name="AutoShape 4" descr="&quot;Плоские черви&quot;&#10;&#10;В прудах, озерах и реках обитают мелкие плоские черви - планарии. Они питаются мелкими водными животными и различными органическими остатками, в большом количестве попадающими в воду.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8437" name="Picture 5" descr="{2F42BF14-7365-49C3-9BE9-D2B6744AE12E}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5" y="2060575"/>
            <a:ext cx="4357688" cy="458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выдели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00375"/>
            <a:ext cx="3500438" cy="366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Регенерация тела планарии:</a:t>
            </a:r>
          </a:p>
        </p:txBody>
      </p:sp>
      <p:pic>
        <p:nvPicPr>
          <p:cNvPr id="25603" name="Picture 4" descr="0741_00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443037" y="1958181"/>
            <a:ext cx="2066925" cy="3810000"/>
          </a:xfrm>
        </p:spPr>
      </p:pic>
      <p:sp>
        <p:nvSpPr>
          <p:cNvPr id="25602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52963" y="1600200"/>
            <a:ext cx="4033837" cy="4525963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400" smtClean="0"/>
              <a:t>Один из видов плоских червей планария способна полностью регенерировать новую особь из любого участка своего тела. Как показано на рисунке, планарии свойственна переднезадняя полярность, т.е. голова всегда развивается у нее на переднем конце фрагмента тела. </a:t>
            </a: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печеночный сосальщик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57250" y="2786063"/>
            <a:ext cx="6643688" cy="3714750"/>
          </a:xfrm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91513" cy="2217737"/>
          </a:xfrm>
        </p:spPr>
        <p:txBody>
          <a:bodyPr>
            <a:normAutofit fontScale="90000"/>
          </a:bodyPr>
          <a:lstStyle/>
          <a:p>
            <a:r>
              <a:rPr lang="ru-RU" sz="4000" smtClean="0">
                <a:solidFill>
                  <a:srgbClr val="FF0000"/>
                </a:solidFill>
              </a:rPr>
              <a:t>Тип плоские черви</a:t>
            </a:r>
            <a:br>
              <a:rPr lang="ru-RU" sz="4000" smtClean="0">
                <a:solidFill>
                  <a:srgbClr val="FF0000"/>
                </a:solidFill>
              </a:rPr>
            </a:br>
            <a:r>
              <a:rPr lang="ru-RU" sz="4000" smtClean="0">
                <a:solidFill>
                  <a:srgbClr val="FF0000"/>
                </a:solidFill>
              </a:rPr>
              <a:t>Класс Трематоды (сосальщики) представитель: Печеночный сосальщик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Татья\Мои документы\Рисунок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357188"/>
            <a:ext cx="8643937" cy="6286500"/>
          </a:xfrm>
        </p:spPr>
      </p:pic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01_0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285875"/>
            <a:ext cx="3810000" cy="2181225"/>
          </a:xfrm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sz="4000" b="1" smtClean="0">
                <a:solidFill>
                  <a:srgbClr val="FF0000"/>
                </a:solidFill>
                <a:latin typeface="Rockwell Extra Bold"/>
              </a:rPr>
              <a:t>Цикл развития печеночного сосальщика</a:t>
            </a:r>
          </a:p>
        </p:txBody>
      </p:sp>
      <p:pic>
        <p:nvPicPr>
          <p:cNvPr id="22533" name="Picture 5" descr="08_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25" y="2924175"/>
            <a:ext cx="5643563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000"/>
                            </p:stCondLst>
                            <p:childTnLst>
                              <p:par>
                                <p:cTn id="1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000"/>
                            </p:stCondLst>
                            <p:childTnLst>
                              <p:par>
                                <p:cTn id="2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C:\Documents and Settings\Татья\Мои документы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357188"/>
            <a:ext cx="8358188" cy="621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2000250"/>
            <a:ext cx="8715375" cy="364331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338138"/>
            <a:ext cx="8715375" cy="8763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Многообразие сосальщиков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313" y="5929313"/>
            <a:ext cx="8715375" cy="36988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/>
              <a:t>Слева направо: печёночная двуустка, китайская двуустка, японская шистосома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571625"/>
            <a:ext cx="8643938" cy="5072063"/>
          </a:xfrm>
        </p:spPr>
        <p:txBody>
          <a:bodyPr rtlCol="0">
            <a:normAutofit fontScale="92500" lnSpcReduction="10000"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ru-RU" b="1" dirty="0" smtClean="0"/>
              <a:t>Описано около 3500 видов. Представители этого таксона полностью утратили пищеварительную систему. Некоторые виды — опасные паразиты человека; вызываемые ими заболевания носят название </a:t>
            </a:r>
            <a:r>
              <a:rPr lang="ru-RU" b="1" i="1" dirty="0" smtClean="0"/>
              <a:t>цестодозы</a:t>
            </a:r>
            <a:r>
              <a:rPr lang="ru-RU" b="1" dirty="0" smtClean="0"/>
              <a:t>.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ru-RU" b="1" dirty="0" smtClean="0"/>
              <a:t>В традиционной трактовке жизненный цикл цестод представляет собой онтогенез одной особи, сменяющей нескольких хозяев. Дефинитивные (способные к половому размножению) стадии паразитируют в кишечнике водных и наземных позвоночных. Стадии, обитающие в промежуточных хозяевах (позвоночных и беспозвоночных), могут локализоваться в тканях и полостях тела.</a:t>
            </a:r>
          </a:p>
          <a:p>
            <a:pPr marL="274320" indent="-274320" fontAlgn="auto">
              <a:spcAft>
                <a:spcPts val="0"/>
              </a:spcAft>
              <a:defRPr/>
            </a:pP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0001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 Ленточные черви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313" y="214313"/>
            <a:ext cx="8715375" cy="10715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Строение ленточных червей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2038" y="1357313"/>
            <a:ext cx="6938962" cy="539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3151188"/>
            <a:ext cx="5148262" cy="370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buFontTx/>
              <a:buAutoNum type="arabicPeriod"/>
            </a:pPr>
            <a:r>
              <a:rPr lang="ru-RU" smtClean="0"/>
              <a:t>25 тыс. видов;</a:t>
            </a:r>
          </a:p>
          <a:p>
            <a:pPr marL="533400" indent="-533400">
              <a:buFontTx/>
              <a:buAutoNum type="arabicPeriod"/>
            </a:pPr>
            <a:r>
              <a:rPr lang="ru-RU" smtClean="0"/>
              <a:t>Обитают в организменной, почвенной, водной и наземно-воздушной средах; ведут паразитический и свободноживущий образ жизни </a:t>
            </a:r>
          </a:p>
          <a:p>
            <a:pPr marL="533400" indent="-533400"/>
            <a:endParaRPr lang="ru-RU" smtClean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Общая характеристика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214313"/>
            <a:ext cx="5080000" cy="653573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214938" y="214313"/>
            <a:ext cx="3714750" cy="20002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Цикл развития бычьего цепня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795" name="Прямоугольник 4"/>
          <p:cNvSpPr>
            <a:spLocks noChangeArrowheads="1"/>
          </p:cNvSpPr>
          <p:nvPr/>
        </p:nvSpPr>
        <p:spPr bwMode="auto">
          <a:xfrm>
            <a:off x="5143500" y="4929188"/>
            <a:ext cx="40005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1 – Яйцо цепня </a:t>
            </a:r>
          </a:p>
          <a:p>
            <a:r>
              <a:rPr lang="ru-RU">
                <a:latin typeface="Constantia" pitchFamily="18" charset="0"/>
              </a:rPr>
              <a:t>2 – Поедание яиц с травой </a:t>
            </a:r>
          </a:p>
          <a:p>
            <a:r>
              <a:rPr lang="ru-RU">
                <a:latin typeface="Constantia" pitchFamily="18" charset="0"/>
              </a:rPr>
              <a:t>3 – Цисты цепня в мышечной ткани </a:t>
            </a:r>
          </a:p>
          <a:p>
            <a:r>
              <a:rPr lang="ru-RU">
                <a:latin typeface="Constantia" pitchFamily="18" charset="0"/>
              </a:rPr>
              <a:t>4 – Зараженное мясо </a:t>
            </a:r>
          </a:p>
          <a:p>
            <a:r>
              <a:rPr lang="ru-RU">
                <a:latin typeface="Constantia" pitchFamily="18" charset="0"/>
              </a:rPr>
              <a:t>5 – Взрослый цепень </a:t>
            </a:r>
          </a:p>
          <a:p>
            <a:r>
              <a:rPr lang="ru-RU">
                <a:latin typeface="Constantia" pitchFamily="18" charset="0"/>
              </a:rPr>
              <a:t>6 – Членик с яйцами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2500313"/>
            <a:ext cx="8729662" cy="2714625"/>
          </a:xfrm>
        </p:spPr>
      </p:pic>
      <p:sp>
        <p:nvSpPr>
          <p:cNvPr id="34817" name="Заголовок 2"/>
          <p:cNvSpPr>
            <a:spLocks noGrp="1"/>
          </p:cNvSpPr>
          <p:nvPr>
            <p:ph type="title"/>
          </p:nvPr>
        </p:nvSpPr>
        <p:spPr>
          <a:xfrm>
            <a:off x="214313" y="338138"/>
            <a:ext cx="8715375" cy="733425"/>
          </a:xfrm>
        </p:spPr>
        <p:txBody>
          <a:bodyPr>
            <a:normAutofit fontScale="90000"/>
          </a:bodyPr>
          <a:lstStyle/>
          <a:p>
            <a:r>
              <a:rPr lang="ru-RU" b="1" smtClean="0"/>
              <a:t>Многообразие ленточных червей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313" y="5643563"/>
            <a:ext cx="8715375" cy="6461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b="1" dirty="0"/>
              <a:t>Слева направо: головка свиного цепня, молодой бычий цепень, эхинококк, широкий лентец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1628775"/>
            <a:ext cx="38163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1341438"/>
            <a:ext cx="3590925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9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smtClean="0">
                <a:solidFill>
                  <a:srgbClr val="FF9900"/>
                </a:solidFill>
              </a:rPr>
              <a:t>Внешнее строение бычьего цепня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3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300"/>
                            </p:stCondLst>
                            <p:childTnLst>
                              <p:par>
                                <p:cTn id="1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2800" b="1" i="1" smtClean="0"/>
              <a:t>Нервная система: развита слабо</a:t>
            </a:r>
          </a:p>
          <a:p>
            <a:pPr marL="609600" indent="-609600">
              <a:buFontTx/>
              <a:buAutoNum type="arabicPeriod"/>
            </a:pPr>
            <a:r>
              <a:rPr lang="ru-RU" sz="2800" b="1" i="1" smtClean="0"/>
              <a:t>Пищеварительная система: всасывает всей поверхностью тела содержимое кишечника организма-хозяина</a:t>
            </a:r>
          </a:p>
          <a:p>
            <a:pPr marL="609600" indent="-609600">
              <a:buFontTx/>
              <a:buAutoNum type="arabicPeriod"/>
            </a:pPr>
            <a:r>
              <a:rPr lang="ru-RU" sz="2800" b="1" i="1" smtClean="0"/>
              <a:t>Кровеносная система: отсутствует</a:t>
            </a:r>
          </a:p>
          <a:p>
            <a:pPr marL="609600" indent="-609600">
              <a:buFontTx/>
              <a:buAutoNum type="arabicPeriod"/>
            </a:pPr>
            <a:r>
              <a:rPr lang="ru-RU" sz="2800" b="1" i="1" smtClean="0"/>
              <a:t>Выделительная система: протонефридии</a:t>
            </a:r>
          </a:p>
          <a:p>
            <a:pPr marL="609600" indent="-609600">
              <a:buFontTx/>
              <a:buAutoNum type="arabicPeriod"/>
            </a:pPr>
            <a:r>
              <a:rPr lang="ru-RU" sz="2800" b="1" i="1" smtClean="0"/>
              <a:t>Репродуктивная система: гермафродитная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/>
              <a:t>Внутреннее строение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81050" y="1600200"/>
            <a:ext cx="8362950" cy="5068888"/>
          </a:xfrm>
        </p:spPr>
        <p:txBody>
          <a:bodyPr/>
          <a:lstStyle/>
          <a:p>
            <a:r>
              <a:rPr lang="ru-RU" sz="3600" b="1" i="1" smtClean="0"/>
              <a:t>Взрослый паразит в теле человека</a:t>
            </a:r>
            <a:r>
              <a:rPr lang="ru-RU" sz="3600" b="1" smtClean="0"/>
              <a:t> </a:t>
            </a:r>
          </a:p>
          <a:p>
            <a:r>
              <a:rPr lang="ru-RU" sz="3600" b="1" i="1" smtClean="0"/>
              <a:t>Членики с яйцами бычьего цепня</a:t>
            </a:r>
            <a:r>
              <a:rPr lang="ru-RU" sz="3600" b="1" smtClean="0"/>
              <a:t> </a:t>
            </a:r>
          </a:p>
          <a:p>
            <a:r>
              <a:rPr lang="ru-RU" sz="3600" b="1" i="1" smtClean="0"/>
              <a:t>. Корова с личинками</a:t>
            </a:r>
            <a:r>
              <a:rPr lang="ru-RU" sz="3600" b="1" smtClean="0"/>
              <a:t> </a:t>
            </a:r>
          </a:p>
          <a:p>
            <a:r>
              <a:rPr lang="ru-RU" sz="3600" b="1" i="1" smtClean="0"/>
              <a:t>Личинка с хитиновыми крючьями</a:t>
            </a:r>
            <a:r>
              <a:rPr lang="ru-RU" sz="3600" b="1" smtClean="0"/>
              <a:t> </a:t>
            </a:r>
          </a:p>
          <a:p>
            <a:r>
              <a:rPr lang="ru-RU" sz="3600" b="1" i="1" smtClean="0"/>
              <a:t>Финна в мышцах коровы</a:t>
            </a:r>
            <a:r>
              <a:rPr lang="ru-RU" sz="3600" b="1" smtClean="0"/>
              <a:t> </a:t>
            </a:r>
          </a:p>
          <a:p>
            <a:endParaRPr lang="ru-RU" sz="3600" b="1" smtClean="0">
              <a:solidFill>
                <a:srgbClr val="FF9900"/>
              </a:solidFill>
            </a:endParaRPr>
          </a:p>
        </p:txBody>
      </p:sp>
      <p:sp>
        <p:nvSpPr>
          <p:cNvPr id="30726" name="WordArt 6"/>
          <p:cNvSpPr>
            <a:spLocks noChangeArrowheads="1" noChangeShapeType="1" noTextEdit="1"/>
          </p:cNvSpPr>
          <p:nvPr/>
        </p:nvSpPr>
        <p:spPr bwMode="auto">
          <a:xfrm>
            <a:off x="755650" y="0"/>
            <a:ext cx="7848600" cy="184467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Impact"/>
              </a:rPr>
              <a:t>Цикл развития бычьего цепня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/>
      <p:bldP spid="3072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7338"/>
            <a:ext cx="163830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613" y="2565400"/>
            <a:ext cx="135255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4286250"/>
            <a:ext cx="1728788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0" y="4643438"/>
            <a:ext cx="1655763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2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5188" y="2286000"/>
            <a:ext cx="1639887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3" name="WordArt 9"/>
          <p:cNvSpPr>
            <a:spLocks noChangeArrowheads="1" noChangeShapeType="1" noTextEdit="1"/>
          </p:cNvSpPr>
          <p:nvPr/>
        </p:nvSpPr>
        <p:spPr bwMode="auto">
          <a:xfrm>
            <a:off x="0" y="260350"/>
            <a:ext cx="8748713" cy="14398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>
              <a:defRPr/>
            </a:pPr>
            <a:r>
              <a:rPr lang="ru-RU" sz="3600" b="1" kern="10" dirty="0">
                <a:ln w="9525">
                  <a:round/>
                  <a:headEnd/>
                  <a:tailEnd/>
                </a:ln>
                <a:latin typeface="Arial"/>
                <a:cs typeface="Arial"/>
              </a:rPr>
              <a:t>Цикл</a:t>
            </a:r>
            <a:r>
              <a:rPr lang="ru-RU" sz="3600" kern="10" dirty="0">
                <a:ln w="9525"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3600" b="1" kern="10" dirty="0">
                <a:ln w="9525">
                  <a:round/>
                  <a:headEnd/>
                  <a:tailEnd/>
                </a:ln>
                <a:latin typeface="Arial"/>
                <a:cs typeface="Arial"/>
              </a:rPr>
              <a:t>развития бычьего цепня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333375"/>
            <a:ext cx="9144000" cy="65246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b="1" smtClean="0">
                <a:latin typeface="Agency FB"/>
              </a:rPr>
              <a:t>Взрослый бычий цепень паразитирует в кишечнике человека. Зрелые членики, содержащие яйца, отрываются и с фекалиями поступают наружу. Там они могут попасть на траву, которую поедают коровы. В желудке коровы из яиц выходят личинки, снабженные шестью крючочками. Они выбуравливаются в стенку кишечника и с током крови разносятся ко всем органам. Там они превращаются в финну. В тканях финна вырастает до размеров горошины. Человек заражается яйцами бычьего цепня употребляя в пищу зараженное финнами, плохо прожаренное мясо коровы. В кишечнике из финны выходит цепень, имеющий вид головки с шейкой, от которой начинают нарастать новые членики. Длинна взрослого цепня может достигать нескольких метров.</a:t>
            </a:r>
            <a:r>
              <a:rPr lang="ru-RU" sz="2400" b="1" smtClean="0">
                <a:latin typeface="Agency FB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"/>
          <p:cNvSpPr>
            <a:spLocks noGrp="1" noChangeArrowheads="1"/>
          </p:cNvSpPr>
          <p:nvPr>
            <p:ph idx="1"/>
          </p:nvPr>
        </p:nvSpPr>
        <p:spPr>
          <a:xfrm>
            <a:off x="4572000" y="188913"/>
            <a:ext cx="4402138" cy="6480175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ru-RU" sz="2800" smtClean="0"/>
              <a:t>3</a:t>
            </a:r>
            <a:r>
              <a:rPr lang="ru-RU" sz="2400" smtClean="0"/>
              <a:t>. Трехслойные; двустороннесимметричные (экто-, энто-, мезодерма); уплощены в спинно-брюшном направлении и вытянуты в длину, на поверхности свободноживущих есть реснички</a:t>
            </a:r>
          </a:p>
          <a:p>
            <a:pPr marL="609600" indent="-609600"/>
            <a:endParaRPr lang="ru-RU" sz="2400" smtClean="0"/>
          </a:p>
          <a:p>
            <a:pPr marL="609600" indent="-609600"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16386" name="Рисунок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188913"/>
            <a:ext cx="4500563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086225" y="188913"/>
            <a:ext cx="5057775" cy="2592387"/>
          </a:xfrm>
        </p:spPr>
        <p:txBody>
          <a:bodyPr/>
          <a:lstStyle/>
          <a:p>
            <a:r>
              <a:rPr lang="ru-RU" smtClean="0"/>
              <a:t>Двусторонняя и </a:t>
            </a:r>
            <a:br>
              <a:rPr lang="ru-RU" smtClean="0"/>
            </a:br>
            <a:r>
              <a:rPr lang="ru-RU" smtClean="0"/>
              <a:t>лучевая симметрия тела.</a:t>
            </a:r>
            <a:br>
              <a:rPr lang="ru-RU" smtClean="0"/>
            </a:br>
            <a:endParaRPr lang="ru-RU" smtClean="0"/>
          </a:p>
        </p:txBody>
      </p:sp>
      <p:pic>
        <p:nvPicPr>
          <p:cNvPr id="10244" name="Picture 4" descr="{0BC698C0-E425-4F15-9EA6-4036752AA46C}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21400" y="2420938"/>
            <a:ext cx="3022600" cy="3143250"/>
          </a:xfrm>
        </p:spPr>
      </p:pic>
      <p:pic>
        <p:nvPicPr>
          <p:cNvPr id="10243" name="Picture 3" descr="{EB6E5563-E53A-40E9-9BFF-31F0FE4D1CEC}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836613"/>
            <a:ext cx="2951162" cy="582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04813"/>
            <a:ext cx="8229600" cy="57213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/>
              <a:t>3.Кожно-мускульный мешок, состоящий из продольных, кольцевых и косых мышц; тело заполнено паренхимой; есть замкнутая пищеварительная система (у ленточных нет), нервная, половая система (все </a:t>
            </a:r>
            <a:r>
              <a:rPr lang="ru-RU" sz="2800" i="1" smtClean="0"/>
              <a:t>гермафродиты</a:t>
            </a:r>
            <a:r>
              <a:rPr lang="ru-RU" sz="2800" smtClean="0"/>
              <a:t>);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/>
              <a:t>4. Хищники, паразиты;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/>
              <a:t>5. Передвижение при помощи сокращения кожно-мускульного мешка и ресничек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smtClean="0"/>
              <a:t>6. У паразитических – присоски, крючки, хоботки, происходит смена хозяинов – </a:t>
            </a:r>
            <a:r>
              <a:rPr lang="ru-RU" sz="2800" i="1" smtClean="0"/>
              <a:t>основного (окончательного)</a:t>
            </a:r>
            <a:r>
              <a:rPr lang="ru-RU" sz="2800" smtClean="0"/>
              <a:t> и </a:t>
            </a:r>
            <a:r>
              <a:rPr lang="ru-RU" sz="2800" i="1" smtClean="0"/>
              <a:t>промежуточного; у Ленточных –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i="1" smtClean="0"/>
              <a:t>   нет пищеварительной системы</a:t>
            </a:r>
          </a:p>
        </p:txBody>
      </p:sp>
      <p:pic>
        <p:nvPicPr>
          <p:cNvPr id="18434" name="Рисунок 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1725" y="4868863"/>
            <a:ext cx="142875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476250"/>
            <a:ext cx="4752975" cy="54737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7. Переносят неблагоприятные условия в виде яиц (взрослый червь постоянно откладывает яйца)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8. Класс Ресничные – белая (молочная) планария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  </a:t>
            </a:r>
          </a:p>
        </p:txBody>
      </p:sp>
      <p:pic>
        <p:nvPicPr>
          <p:cNvPr id="19458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4013" y="692150"/>
            <a:ext cx="3513137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5610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714625"/>
            <a:ext cx="8229600" cy="341153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                                   </a:t>
            </a:r>
            <a:r>
              <a:rPr lang="ru-RU" sz="2000" smtClean="0"/>
              <a:t>китайский печеночный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  класс Сосальщики – ланцетовидный сосальщик, сибирская двуустка.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  класс Ленточные – бычий цепень, широкий лентец;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9. Наносят вред здоровью человека, животноводству, сельскому хозяйству; являются звеном в цепи питания.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Содержимое 3" descr="05030101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2125" y="2229644"/>
            <a:ext cx="5619750" cy="30289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2525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Строение белой планарии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плоский червь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268413"/>
            <a:ext cx="7993063" cy="5256212"/>
          </a:xfrm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Внутреннее строение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</TotalTime>
  <Words>527</Words>
  <Application>Microsoft Office PowerPoint</Application>
  <PresentationFormat>Экран (4:3)</PresentationFormat>
  <Paragraphs>56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Открытая</vt:lpstr>
      <vt:lpstr>Тип Плоские черви</vt:lpstr>
      <vt:lpstr>Общая характеристика</vt:lpstr>
      <vt:lpstr>Слайд 3</vt:lpstr>
      <vt:lpstr>Двусторонняя и  лучевая симметрия тела. </vt:lpstr>
      <vt:lpstr>Слайд 5</vt:lpstr>
      <vt:lpstr>Слайд 6</vt:lpstr>
      <vt:lpstr>Слайд 7</vt:lpstr>
      <vt:lpstr>Строение белой планарии</vt:lpstr>
      <vt:lpstr>Внутреннее строение</vt:lpstr>
      <vt:lpstr>Нервная система </vt:lpstr>
      <vt:lpstr>Выделительная система планарии:</vt:lpstr>
      <vt:lpstr>Регенерация тела планарии:</vt:lpstr>
      <vt:lpstr>Тип плоские черви Класс Трематоды (сосальщики) представитель: Печеночный сосальщик</vt:lpstr>
      <vt:lpstr>Слайд 14</vt:lpstr>
      <vt:lpstr>Цикл развития печеночного сосальщика</vt:lpstr>
      <vt:lpstr>Слайд 16</vt:lpstr>
      <vt:lpstr>Многообразие сосальщиков</vt:lpstr>
      <vt:lpstr>Класс Ленточные черви</vt:lpstr>
      <vt:lpstr>Строение ленточных червей</vt:lpstr>
      <vt:lpstr>Цикл развития бычьего цепня</vt:lpstr>
      <vt:lpstr>Многообразие ленточных червей</vt:lpstr>
      <vt:lpstr>Внешнее строение бычьего цепня</vt:lpstr>
      <vt:lpstr>Внутреннее строение</vt:lpstr>
      <vt:lpstr>Слайд 24</vt:lpstr>
      <vt:lpstr>Слайд 25</vt:lpstr>
      <vt:lpstr>Слайд 26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 Плоские черви</dc:title>
  <dc:creator>Татьяна</dc:creator>
  <cp:lastModifiedBy>menshikovamv</cp:lastModifiedBy>
  <cp:revision>6</cp:revision>
  <dcterms:created xsi:type="dcterms:W3CDTF">2011-09-13T15:36:17Z</dcterms:created>
  <dcterms:modified xsi:type="dcterms:W3CDTF">2015-10-13T13:08:15Z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792747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